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78" r:id="rId2"/>
    <p:sldId id="479" r:id="rId3"/>
    <p:sldId id="459" r:id="rId4"/>
    <p:sldId id="439" r:id="rId5"/>
    <p:sldId id="440" r:id="rId6"/>
    <p:sldId id="443" r:id="rId7"/>
    <p:sldId id="444" r:id="rId8"/>
    <p:sldId id="445" r:id="rId9"/>
    <p:sldId id="447" r:id="rId10"/>
    <p:sldId id="448" r:id="rId11"/>
    <p:sldId id="450" r:id="rId12"/>
    <p:sldId id="451" r:id="rId13"/>
    <p:sldId id="465" r:id="rId14"/>
    <p:sldId id="434" r:id="rId15"/>
    <p:sldId id="435" r:id="rId16"/>
    <p:sldId id="476" r:id="rId17"/>
    <p:sldId id="477" r:id="rId18"/>
    <p:sldId id="436" r:id="rId19"/>
    <p:sldId id="437" r:id="rId20"/>
    <p:sldId id="438" r:id="rId21"/>
    <p:sldId id="466" r:id="rId22"/>
    <p:sldId id="467" r:id="rId23"/>
    <p:sldId id="468" r:id="rId24"/>
    <p:sldId id="469" r:id="rId25"/>
    <p:sldId id="470" r:id="rId26"/>
    <p:sldId id="471" r:id="rId27"/>
    <p:sldId id="472" r:id="rId28"/>
    <p:sldId id="47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50" autoAdjust="0"/>
    <p:restoredTop sz="94833" autoAdjust="0"/>
  </p:normalViewPr>
  <p:slideViewPr>
    <p:cSldViewPr snapToGrid="0">
      <p:cViewPr varScale="1">
        <p:scale>
          <a:sx n="69" d="100"/>
          <a:sy n="69" d="100"/>
        </p:scale>
        <p:origin x="774" y="72"/>
      </p:cViewPr>
      <p:guideLst/>
    </p:cSldViewPr>
  </p:slideViewPr>
  <p:outlineViewPr>
    <p:cViewPr>
      <p:scale>
        <a:sx n="33" d="100"/>
        <a:sy n="33" d="100"/>
      </p:scale>
      <p:origin x="0" y="-321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419" y="365126"/>
            <a:ext cx="4149969" cy="5965336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1472" y="6492874"/>
            <a:ext cx="707781" cy="228602"/>
          </a:xfrm>
          <a:prstGeom prst="rect">
            <a:avLst/>
          </a:prstGeom>
        </p:spPr>
        <p:txBody>
          <a:bodyPr/>
          <a:lstStyle/>
          <a:p>
            <a:fld id="{ED6814D8-C9E2-482D-BF2E-58D6FB4DA0EF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177B87-F48F-48A3-BEFB-A88A1CED392C}"/>
              </a:ext>
            </a:extLst>
          </p:cNvPr>
          <p:cNvSpPr txBox="1">
            <a:spLocks/>
          </p:cNvSpPr>
          <p:nvPr userDrawn="1"/>
        </p:nvSpPr>
        <p:spPr>
          <a:xfrm>
            <a:off x="4714874" y="365126"/>
            <a:ext cx="4149969" cy="59653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7811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419" y="365126"/>
            <a:ext cx="4149969" cy="5965336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1472" y="6492874"/>
            <a:ext cx="707781" cy="228602"/>
          </a:xfrm>
          <a:prstGeom prst="rect">
            <a:avLst/>
          </a:prstGeom>
        </p:spPr>
        <p:txBody>
          <a:bodyPr/>
          <a:lstStyle/>
          <a:p>
            <a:fld id="{ED6814D8-C9E2-482D-BF2E-58D6FB4DA0EF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177B87-F48F-48A3-BEFB-A88A1CED392C}"/>
              </a:ext>
            </a:extLst>
          </p:cNvPr>
          <p:cNvSpPr txBox="1">
            <a:spLocks/>
          </p:cNvSpPr>
          <p:nvPr userDrawn="1"/>
        </p:nvSpPr>
        <p:spPr>
          <a:xfrm>
            <a:off x="4714874" y="365126"/>
            <a:ext cx="4149969" cy="59653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4170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419" y="365126"/>
            <a:ext cx="4149969" cy="5965336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1472" y="6492874"/>
            <a:ext cx="707781" cy="228602"/>
          </a:xfrm>
          <a:prstGeom prst="rect">
            <a:avLst/>
          </a:prstGeom>
        </p:spPr>
        <p:txBody>
          <a:bodyPr/>
          <a:lstStyle/>
          <a:p>
            <a:fld id="{ED6814D8-C9E2-482D-BF2E-58D6FB4DA0EF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177B87-F48F-48A3-BEFB-A88A1CED392C}"/>
              </a:ext>
            </a:extLst>
          </p:cNvPr>
          <p:cNvSpPr txBox="1">
            <a:spLocks/>
          </p:cNvSpPr>
          <p:nvPr userDrawn="1"/>
        </p:nvSpPr>
        <p:spPr>
          <a:xfrm>
            <a:off x="4714874" y="365126"/>
            <a:ext cx="4149969" cy="59653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0832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419" y="365126"/>
            <a:ext cx="4149969" cy="5965336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1472" y="6492874"/>
            <a:ext cx="707781" cy="228602"/>
          </a:xfrm>
          <a:prstGeom prst="rect">
            <a:avLst/>
          </a:prstGeom>
        </p:spPr>
        <p:txBody>
          <a:bodyPr/>
          <a:lstStyle/>
          <a:p>
            <a:fld id="{ED6814D8-C9E2-482D-BF2E-58D6FB4DA0EF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177B87-F48F-48A3-BEFB-A88A1CED392C}"/>
              </a:ext>
            </a:extLst>
          </p:cNvPr>
          <p:cNvSpPr txBox="1">
            <a:spLocks/>
          </p:cNvSpPr>
          <p:nvPr userDrawn="1"/>
        </p:nvSpPr>
        <p:spPr>
          <a:xfrm>
            <a:off x="4714874" y="365126"/>
            <a:ext cx="4149969" cy="59653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6628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849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23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1" r:id="rId5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hyperlink" Target="https://youtu.be/w6uJcaeuwa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945115"/>
              </p:ext>
            </p:extLst>
          </p:nvPr>
        </p:nvGraphicFramePr>
        <p:xfrm>
          <a:off x="0" y="637316"/>
          <a:ext cx="9142443" cy="6220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Image" r:id="rId3" imgW="9371160" imgH="6374520" progId="Photoshop.Image.13">
                  <p:embed/>
                </p:oleObj>
              </mc:Choice>
              <mc:Fallback>
                <p:oleObj name="Image" r:id="rId3" imgW="937116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37316"/>
                        <a:ext cx="9142443" cy="6220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2303" y="1565558"/>
            <a:ext cx="8095647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4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Conceito e Expansão do Desenho.</a:t>
            </a:r>
            <a:endParaRPr lang="pt-BR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838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8"/>
            <a:ext cx="4283242" cy="63781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Pode-se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imaginar a sensação de poder, decorrente deste simples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 cuja consequência é a consciência de ser capaz de “Imaginar”,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seja, criar, produzir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imagens e com isto dominar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visível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mãos poderiam ter sido o primeiro meio capaz de impor seus gestos a uma superfície, mas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se apropriaram de outros materiais para produzir nuances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detalhes mais precisos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 isto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surgem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também as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primeiras ferramentas e instrumentos capazes de aumentar a precisão e qualidade dos gestos. Gravetos, maços de folhas, palha, pele e outros materiais podem ter sido usados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recursos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rudimentares.</a:t>
            </a:r>
          </a:p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69832" y="216569"/>
            <a:ext cx="4242424" cy="6278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Somando tudo, tem-se o conjunto de elementos necessários e suficientes para constituição de imagens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Gestos, Meios, Ferramentas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 e Suportes. Tudo isto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 ser reconhecido como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ou Substâncias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Expressão que v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constituir as Estratégias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Criação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destinadas a amparar 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 criativo original na realização da Expressão artística, seja gráfica ou de outra categoria que possa configurar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de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sentido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impregnam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significação tanto as primeiras Imagens quanto as atuais. Contudo, as imagens chamadas “Desenho”, perduram até hoje. 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12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12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9"/>
            <a:ext cx="4213969" cy="6278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necessidade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Imaginar, de construir imagens associada aos elementos produtores de sentido plásticos e visuais tomou por referência o mundo natural. Isto fez com que surgissem figuras correspondentes, no todo ou em parte, ao que se via no entorno: os animais com os quais convivia e dependia. Assim surge o imaginário simbólico e figurativo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se inicia na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pré-história. Dos gestos, ações, observação e registros emergem as imagens e também os valores capazes de constituir as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Estratégias do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 Plástico-Visual com as quais se lida no contexto da Arte desde então. </a:t>
            </a: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69832" y="216569"/>
            <a:ext cx="4085410" cy="6278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Conceitualmente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todos os elementos constitutivos de cada uma das manifestações artísticas são também recursos poéticos e de expressão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os elementos que configuram a Obra de Arte Visual, em qualquer de suas Poéticas, sejam os Gestos, os Meios e Suportes são detentores de dados e informações geradoras de sentido e significação. O conjunto destes elementos constitui o que se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chama de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Plástica. A Plasticidade é, além de característica das Obras de Arte Visual, um referencial valorativo que se manteve ao longo do tempo.</a:t>
            </a:r>
          </a:p>
          <a:p>
            <a:pPr marL="0" indent="0">
              <a:buNone/>
            </a:pP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13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61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8"/>
            <a:ext cx="4283242" cy="63781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Portanto a Plasticidade deste tipo de Desenho, decorre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tanto dos Gestos que orientam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percurso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corpo e do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olhar, quanto dos traços e incisões que deixam marcas na superfície revelando características como a variação de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espessuras: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largas ou estreitas, grossas, finas ou medianas; leves, suaves ou profundas; lisas ou rombudas. Esta Plasticidade decorre também dos suportes que denunciam o contato entre eles e o meio que produz marcas revelando suas texturas: lisas ou ásperas, mates ou brilhantes, regulares ou irregulares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efeitos de aplicação da cor ou sua ausência, neutralidade ou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transparência.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72846" y="216569"/>
            <a:ext cx="4339409" cy="63781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Mostram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também as características dos instrumentos e dos materiais usados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seus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processos constitutivos. Os elementos plásticos aqui arrolados: Gesto, Meio e Suporte constituem a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manifestação formal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Desenho,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portanto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 processo de constituição é que revela seu sentido e significação. Pode ser estético e expressivo no campo da Arte, mas também técnico e informativo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projeto arquitetônico, industrial ou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sinalético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200" dirty="0" smtClean="0"/>
              <a:t>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Portanto, a Plástica se constitui como uma espécie de registro do percurso constitutivo retendo e revelando o processo por meio do qual a obra foi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realizada e sua finalidade.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14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90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419" y="216569"/>
            <a:ext cx="4149969" cy="6378194"/>
          </a:xfrm>
        </p:spPr>
        <p:txBody>
          <a:bodyPr/>
          <a:lstStyle/>
          <a:p>
            <a:r>
              <a:rPr lang="pt-BR" sz="2200" dirty="0"/>
              <a:t>É necessário dizer que </a:t>
            </a:r>
            <a:r>
              <a:rPr lang="pt-BR" sz="2200" dirty="0" smtClean="0"/>
              <a:t>também as </a:t>
            </a:r>
            <a:r>
              <a:rPr lang="pt-BR" sz="2200" dirty="0"/>
              <a:t>manifestações artísticas </a:t>
            </a:r>
            <a:r>
              <a:rPr lang="pt-BR" sz="2200" dirty="0" smtClean="0"/>
              <a:t>não são produzidas por meio de sistemas </a:t>
            </a:r>
            <a:r>
              <a:rPr lang="pt-BR" sz="2200" dirty="0"/>
              <a:t>codificados, portanto, </a:t>
            </a:r>
            <a:r>
              <a:rPr lang="pt-BR" sz="2200" dirty="0" smtClean="0"/>
              <a:t>não podem ser consideradas como linguagens.</a:t>
            </a:r>
            <a:r>
              <a:rPr lang="pt-BR" sz="2200" dirty="0"/>
              <a:t> Uma linguagem pressupõe a existência de um sistema de sinais ou signos para codificação e decodificação de informações, ou seja, alguém emite um sinal que outra pessoa é capaz de entender. Semioticamente um signo é a manifestação sensível/sensória de algo: um </a:t>
            </a:r>
            <a:r>
              <a:rPr lang="pt-BR" sz="2200" i="1" dirty="0"/>
              <a:t>significante</a:t>
            </a:r>
            <a:r>
              <a:rPr lang="pt-BR" sz="2200" dirty="0"/>
              <a:t>, capaz de portar </a:t>
            </a:r>
            <a:r>
              <a:rPr lang="pt-BR" sz="2200" dirty="0" smtClean="0"/>
              <a:t>sentido </a:t>
            </a:r>
            <a:r>
              <a:rPr lang="pt-BR" sz="2200" dirty="0"/>
              <a:t>ou </a:t>
            </a:r>
            <a:r>
              <a:rPr lang="pt-BR" sz="2200" i="1" dirty="0"/>
              <a:t>significado</a:t>
            </a:r>
            <a:r>
              <a:rPr lang="pt-BR" sz="2200" dirty="0"/>
              <a:t>. </a:t>
            </a:r>
            <a:r>
              <a:rPr lang="pt-BR" sz="2200" dirty="0" smtClean="0"/>
              <a:t>Uma linguagem é um meio de comunicação entre pares que dominam o mesmo repertório.</a:t>
            </a:r>
            <a:r>
              <a:rPr lang="pt-BR" sz="2200" dirty="0"/>
              <a:t/>
            </a:r>
            <a:br>
              <a:rPr lang="pt-BR" sz="2200" dirty="0"/>
            </a:br>
            <a:endParaRPr lang="pt-BR" sz="2200" dirty="0"/>
          </a:p>
        </p:txBody>
      </p:sp>
      <p:sp>
        <p:nvSpPr>
          <p:cNvPr id="3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 txBox="1">
            <a:spLocks/>
          </p:cNvSpPr>
          <p:nvPr/>
        </p:nvSpPr>
        <p:spPr>
          <a:xfrm>
            <a:off x="4769832" y="216569"/>
            <a:ext cx="4085410" cy="63781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o sentido ou a significação da linguagem aconteça os </a:t>
            </a:r>
            <a:r>
              <a:rPr lang="pt-BR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significantes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são portadores de </a:t>
            </a:r>
            <a:r>
              <a:rPr lang="pt-BR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significados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previamente constituídos e contidos num repertório comum. Neste sentido a Arte não pode ser considerada como linguagem, já que não é passível de ser convertida em sistema de códigos estáveis, imutáveis e permanentes. Quando se faz a “concessão” de chamar alguma manifestação artística de linguagem corre-se o risco de reduzir sua capacidade criativa, estética e significativa a um sistema de soluções reduzidas, limitadas e previsíveis.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15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06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9"/>
            <a:ext cx="4481074" cy="6278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categorias tradicionais da Arte Visual como Desenho, Pintura, Escultura e depois a Gravura, a Fotografia e suas descendentes técnicas e tecnológicas, foram sucedendo no tempo e possibilitando novas alternativas criativas e criadoras. Hoje em dia não basta pensar que o Desenho é apenas um recurso ou meio técnico gráfico de representação, projeção ou mesmo de ilustração, mas um processo propositivo e complexo assim como são tantos outros processos e proposições na Arte Contemporânea. Pensar a Arte atual é investigar os modos e meios utilizados pelos artistas, coletivos e seus processos e procedimentos estéticos.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69832" y="216569"/>
            <a:ext cx="4085410" cy="6278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Algumas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manifestações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seres humanos na pré-história revelam sua presença no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 o que, de certo modo, se assemelha a certas atitudes dos artistas na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contemporaneidade cujo fim é impor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de “realidade” na constituição das imagens é uma destas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semelhanças. Assim, ao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marcar sua presença no fazer de suas pinturas, por exemplo, mostra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comportamento autoral fazendo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que à Obra fosse somada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 própria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“Performance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como uma assinatura.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Comprovar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presença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ato criativo é bem “propositivo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16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93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17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800724" y="171519"/>
            <a:ext cx="4142257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Talvez as mãos marcadas em negativo na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rocha acompanhando as imagens de cavalos da Caverna de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Pech-Merle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Dordonha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França, dissessem: Eu fiz ou estive aqui, uma espécie de assinatura. Talvez o mesmo não possa ser dito das marcas na “Caverna das Mãos” na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Patagonia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Argentina, na qual as impressões parecem apenas atestar a passagem ou presença transitória no local. Quem sabe ainda tenham sido impressas em atitude “votiva”, numa homenagem ou manifestação de respeito ou devoção.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he Horses of Pech Mer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4" y="213084"/>
            <a:ext cx="4430279" cy="317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caverna das mãos, na Patagônia, Argen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4" y="3551243"/>
            <a:ext cx="4430279" cy="29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983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8"/>
            <a:ext cx="4283242" cy="63781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“apropriação” de elementos do meio é um dos recursos ou estratégias criativas à qual o ser humano sempre recorreu, independente da época em que viveu ou vive. Se para quem viveu na aurora da história recorrer aos animais com os quais convivia e configurar suas imagens nas paredes das cavernas era uma proposição ou objetivo de criação, para quem produz Arte, mesmo hoje em dia, é também um recurso válido. Franz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Krajberg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artista naturalizado brasileiro, manteve em boa parte de sua criação uma relação de simbiose com a natureza se apropriando de sua destruição como um elemento de denúncia e pesquisa estética. 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69832" y="5681433"/>
            <a:ext cx="4085410" cy="9242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 obra recorre à restos calcinados de árvores da Amazônia e do Pantanal.</a:t>
            </a:r>
            <a:endParaRPr lang="pt-BR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18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50" name="Picture 2" descr="11 ideias de Frans Krajcberg | arte, arte da natureza, artis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832" y="327408"/>
            <a:ext cx="3940738" cy="524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819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9"/>
            <a:ext cx="4283242" cy="6278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apropriações dos troncos mortos de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Krajberg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são motivadas por aspectos políticos, no que diz respeito ao ativismo ecológico que sempre o moveu e também pelo aspecto plástico/gráfico demandado pelos esqueletos calcinados das árvores. O Desenho das formas que a natureza realiza são, em boa parte, estímulos para a Arte Visual. Neste sentido Rebecca Horn, artista alemã, recorre a esta mesma proposição e toma elementos da natureza e os ressignificar em suas manifestações estéticas. Neste caso a apropriação é relacionada à forma e não às questões de política ambiental.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19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921101"/>
              </p:ext>
            </p:extLst>
          </p:nvPr>
        </p:nvGraphicFramePr>
        <p:xfrm>
          <a:off x="5087816" y="332509"/>
          <a:ext cx="3623166" cy="252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Image" r:id="rId3" imgW="12418920" imgH="8622000" progId="Photoshop.Image.13">
                  <p:embed/>
                </p:oleObj>
              </mc:Choice>
              <mc:Fallback>
                <p:oleObj name="Image" r:id="rId3" imgW="12418920" imgH="8622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87816" y="332509"/>
                        <a:ext cx="3623166" cy="2520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340869"/>
              </p:ext>
            </p:extLst>
          </p:nvPr>
        </p:nvGraphicFramePr>
        <p:xfrm>
          <a:off x="5077052" y="2981036"/>
          <a:ext cx="3633518" cy="3341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Image" r:id="rId5" imgW="4406040" imgH="4050720" progId="Photoshop.Image.13">
                  <p:embed/>
                </p:oleObj>
              </mc:Choice>
              <mc:Fallback>
                <p:oleObj name="Image" r:id="rId5" imgW="4406040" imgH="40507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77052" y="2981036"/>
                        <a:ext cx="3633518" cy="3341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5023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9"/>
            <a:ext cx="4283242" cy="31157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marcar as mãos na pré-história era um modo de interação e participação no contexto da criação, tomo ainda Rebecca Horn que usa o “Corpo” em performances na relação do corpo com o Desenho ou ação “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desenhatória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como em “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de 1972, por exemplo: 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589477" y="3422065"/>
            <a:ext cx="4238055" cy="11914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Scratching Both Walls at - Once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Arranhar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duas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paredes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mesmo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tempo), 1974-1975.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Abaixo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luvas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dedos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1972.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20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076" name="Picture 4" descr="Rebecca Horn, Pencil Mask, 1973 (Filmstill), 16 mm (digitalizado), cor, som, Rebecca Hom Collection, © 2019: Rebecca Hom / ProLitteris-Zur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" y="3600302"/>
            <a:ext cx="4022848" cy="289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becca Horn, Berlin Exercises in Nine Parts: Scratching Both Walls at - Once, 1974-1975 (Filmstill), 16 mm (digitalizado), cor, som, Rebecca Horn Collection, © 2019: Rebecca Horn / ProLitteris, Zuri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87" y="311883"/>
            <a:ext cx="4311939" cy="300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56 Rebecca Horn ideas | rebecca, horns, sculpture install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31" y="4814156"/>
            <a:ext cx="2213552" cy="165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becca Horn au Centre Pompidou-Metz et au musée Tinguely de Bâle :  panorama en 6 œuvres avant-gardis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221" y="4500390"/>
            <a:ext cx="1660464" cy="196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282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05628" y="175003"/>
            <a:ext cx="4481074" cy="36627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ainda, Rebecca Horn, por meio de “máquinas” ou “aparelhos” desenhantes que cria para automatizar ou “autonomizar” o processo de criação. “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abaixo a obra/máquina “</a:t>
            </a:r>
            <a:r>
              <a:rPr lang="pt-BR" sz="2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pt-BR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amants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de 1991, ação “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performada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na galeria de France, em Paris, 2003. O aparelho é programado para lançar jatos de tinta em intervalos regulares.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86702" y="5043054"/>
            <a:ext cx="4374168" cy="14753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 de suas obras é “</a:t>
            </a:r>
            <a:r>
              <a:rPr lang="pt-BR" sz="21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pt-BR" sz="21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pt-BR" sz="21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1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</a:t>
            </a:r>
            <a:r>
              <a:rPr lang="pt-BR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1972, performance constituída por uma vestimenta que pode ser movida em várias direções, criando vários desenhos. </a:t>
            </a:r>
            <a:endParaRPr lang="pt-BR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21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100" name="Picture 4" descr="The (In)Animate World of Rebecca Horn | | Flash Art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2" y="3950744"/>
            <a:ext cx="3851564" cy="256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maryamsheikhrca.files.wordpress.com/2015/10/j.jpg?w=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374" y="246478"/>
            <a:ext cx="3695226" cy="47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536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15630" y="3228098"/>
            <a:ext cx="8416511" cy="30202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pt-BR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Isaac </a:t>
            </a:r>
            <a:r>
              <a:rPr lang="pt-BR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Antonio</a:t>
            </a:r>
            <a:r>
              <a:rPr lang="pt-BR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Camargo</a:t>
            </a:r>
          </a:p>
          <a:p>
            <a:pPr marL="0" indent="0" algn="r">
              <a:buNone/>
            </a:pPr>
            <a:r>
              <a:rPr lang="pt-BR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Universidade Federal de Mato Grosso do Sul</a:t>
            </a:r>
          </a:p>
          <a:p>
            <a:pPr marL="0" indent="0" algn="r">
              <a:buNone/>
            </a:pPr>
            <a:r>
              <a:rPr lang="pt-BR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Cursos de Artes Visuais:</a:t>
            </a:r>
          </a:p>
          <a:p>
            <a:pPr marL="0" indent="0" algn="r">
              <a:buNone/>
            </a:pPr>
            <a:r>
              <a:rPr lang="pt-BR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Bacharelado </a:t>
            </a:r>
          </a:p>
          <a:p>
            <a:pPr marL="0" indent="0" algn="r">
              <a:buNone/>
            </a:pPr>
            <a:r>
              <a:rPr lang="pt-BR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Licenciatura</a:t>
            </a:r>
          </a:p>
          <a:p>
            <a:pPr marL="0" indent="0" algn="r">
              <a:buNone/>
            </a:pPr>
            <a:r>
              <a:rPr lang="pt-BR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pt-BR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02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57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22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 txBox="1">
            <a:spLocks/>
          </p:cNvSpPr>
          <p:nvPr/>
        </p:nvSpPr>
        <p:spPr>
          <a:xfrm>
            <a:off x="239393" y="185915"/>
            <a:ext cx="4374169" cy="31945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 artista que lida com objetos “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autocriadores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é Karina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Smigla-Bobinski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artista alemã. Uma de suas obras é ADA, uma bola desenhante que tende a agir por conta própria ou impulsionada por alguém deixando rastros aleatórios no ambiente. Para ver a performance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acesse: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youtu.be/w6uJcaeuwa0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https://drawingmygapyear.files.wordpress.com/2016/06/ada-bobinski-drawing-mach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04" y="2440705"/>
            <a:ext cx="3772845" cy="188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drawingmygapyear.files.wordpress.com/2016/06/ada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76004" y="4565716"/>
            <a:ext cx="3783095" cy="189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rt-ADA-KarinaSmiglaBobinski-02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04" y="314201"/>
            <a:ext cx="3783095" cy="189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rt-ADA-KarinaSmiglaBobinski-05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52" y="3290401"/>
            <a:ext cx="2959157" cy="147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rt-ADA-KarinaSmiglaBobinski-08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52" y="4958557"/>
            <a:ext cx="2959157" cy="147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11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7" y="216568"/>
            <a:ext cx="4727404" cy="63920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se vê é possível usar o corpo, aparelhos ou máquinas “desenhantes” já que Desenho, propriamente dito, na atualidade, não é uma prerrogativa exclusiva do corpo humano, mas sim decorrente de proposições e processos instituídos ou instaurados como meios para obtenção de resultados estéticos menos convencionais ampliando ou expandindo as possibilidades criativas ou criatórias instigadas ou motivadas por novas possibilidades inventivas e/ou expressivas. Abordagens “proativas”, como interferir/desenhar no meio ambiente é um recurso desde a década de 1960 da Land Art. Walter de Maria e Richard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são representantes desta proposição.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016161" y="2978729"/>
            <a:ext cx="3823048" cy="11222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pt-B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Vegas </a:t>
            </a:r>
            <a:r>
              <a:rPr lang="pt-BR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Desert</a:t>
            </a:r>
            <a:r>
              <a:rPr lang="pt-B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Walter de Maria (1969</a:t>
            </a:r>
            <a:r>
              <a:rPr lang="pt-BR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Abaixo: 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Walking a Line in Peru, de Richard Long (1972</a:t>
            </a:r>
            <a:r>
              <a:rPr lang="en-US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23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4.bp.blogspot.com/-rOMn5ZLyb1Y/VxJjB4peu7I/AAAAAAAABXQ/Qra0FM6Gk_gw_7MUV2k8I8UBZ_C6Q-qYwCLcB/s320/DeMariades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998" y="312865"/>
            <a:ext cx="3439829" cy="259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achabrasilia.com/wp-content/uploads/2012/05/walking-a-line-in-pe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997" y="4219802"/>
            <a:ext cx="3439829" cy="224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044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7" y="202713"/>
            <a:ext cx="4324807" cy="640299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Proposições corpóreas, interventivas, performáticas e transitórias também se tornaram recursos expressivos recorrentes no contexto da Arte Visual contemporânea. Não se pode ignorar a presença de Jackson Pollock, artista americano, que redefine o conceito de “pintura” na medida em que subverte o processo tradicional de aplicar a tinta por meio de um instrumento, como o pincel, numa superfície ao gotejar a tinta sobre a tela inaugurando o que Harold Rosenberg chamou de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unindo a performance ou práxis criativa ao processo, cujo resultado é um misto de pintura e ação ou performance.  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996121" y="5939047"/>
            <a:ext cx="3441297" cy="6805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Jackson Pollock, “Número 1”, 1948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24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122" name="Picture 2" descr="Biografía | Jackson Pollock y El Action Pa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42" y="334528"/>
            <a:ext cx="3393348" cy="337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úmero 1, 1948 por Jackson Pollock (1912-1956, United States) | |  ArtsDot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54" y="3851565"/>
            <a:ext cx="3399565" cy="20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69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188858"/>
            <a:ext cx="4481074" cy="33856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grafismo semi-aleatório produzido por Pollock é revisto e reprogramado por outros artistas que retomam o processo do corpo como motor da obra. Tony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Orrico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um “maratonista” por realizar performances gráficas longas em carvão ou grafite registradas por meio de vídeos e fotos, 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resultando em grafias originais. “</a:t>
            </a:r>
            <a:r>
              <a:rPr lang="pt-BR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Penwald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9”, 2010, 120cmX120cm. 3 horas:   </a:t>
            </a: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25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039364"/>
              </p:ext>
            </p:extLst>
          </p:nvPr>
        </p:nvGraphicFramePr>
        <p:xfrm>
          <a:off x="385739" y="3574473"/>
          <a:ext cx="4049942" cy="2934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Image" r:id="rId3" imgW="8114040" imgH="5879160" progId="Photoshop.Image.13">
                  <p:embed/>
                </p:oleObj>
              </mc:Choice>
              <mc:Fallback>
                <p:oleObj name="Image" r:id="rId3" imgW="8114040" imgH="58791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5739" y="3574473"/>
                        <a:ext cx="4049942" cy="2934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0" name="Picture 6" descr="Tony Orrico _Artistas para inspirarse - Alaya Difundiendo Infanc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08" y="276078"/>
            <a:ext cx="4117734" cy="188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ony Orrico performance at Polyforum Cultural Siqueiros, Mexico City - 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08" y="4210676"/>
            <a:ext cx="4085410" cy="229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245522"/>
              </p:ext>
            </p:extLst>
          </p:nvPr>
        </p:nvGraphicFramePr>
        <p:xfrm>
          <a:off x="4728267" y="2227050"/>
          <a:ext cx="4117734" cy="2004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Image" r:id="rId7" imgW="11822040" imgH="5739480" progId="Photoshop.Image.13">
                  <p:embed/>
                </p:oleObj>
              </mc:Choice>
              <mc:Fallback>
                <p:oleObj name="Image" r:id="rId7" imgW="11822040" imgH="5739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28267" y="2227050"/>
                        <a:ext cx="4117734" cy="2004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5105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47193" y="188859"/>
            <a:ext cx="4283242" cy="101393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linha está Heather Hansen, americana, unindo a dança/performance ao Desenho.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530435" y="188859"/>
            <a:ext cx="4384836" cy="101393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Grisewood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Zelandesa, também se enquadra neste nicho de performer desenhante.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26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170" name="Picture 2" descr="heather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31" y="1230502"/>
            <a:ext cx="3780595" cy="251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eather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9" y="3918912"/>
            <a:ext cx="3749917" cy="24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Jane Grisewood | Abstract expressionist art, Abstract drawings, Aesthetic  pain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46" y="1223873"/>
            <a:ext cx="4299639" cy="322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858476"/>
              </p:ext>
            </p:extLst>
          </p:nvPr>
        </p:nvGraphicFramePr>
        <p:xfrm>
          <a:off x="4603572" y="4854685"/>
          <a:ext cx="4287113" cy="15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Image" r:id="rId6" imgW="4825080" imgH="1739520" progId="Photoshop.Image.13">
                  <p:embed/>
                </p:oleObj>
              </mc:Choice>
              <mc:Fallback>
                <p:oleObj name="Image" r:id="rId6" imgW="4825080" imgH="1739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03572" y="4854685"/>
                        <a:ext cx="4287113" cy="154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6673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33338" y="5015353"/>
            <a:ext cx="4283242" cy="160420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Kazuo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Shiraga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artista do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japão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desde a década de 1950, explorava, por horas, a performance “atlética” usando os pés para realizar suas obras.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28267" y="216569"/>
            <a:ext cx="4085410" cy="14459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Lilibeth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Cuenca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Rasmussen, artista filipina, usa a cabeça, ou melhor, seus cabelos, para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performar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suas obras.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27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194" name="Picture 2" descr="Kazuo Shiraga — Axel Vervoord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8" y="244278"/>
            <a:ext cx="3562804" cy="46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ilibeth Cuenca Rasmussen at Renwick Gallery - jameswagner.com | Conceptual  art, Fine art painting, Artist at 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107" y="4042375"/>
            <a:ext cx="3667588" cy="243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923917"/>
              </p:ext>
            </p:extLst>
          </p:nvPr>
        </p:nvGraphicFramePr>
        <p:xfrm>
          <a:off x="4839107" y="1558979"/>
          <a:ext cx="3667588" cy="2290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Image" r:id="rId5" imgW="3212640" imgH="2006280" progId="Photoshop.Image.13">
                  <p:embed/>
                </p:oleObj>
              </mc:Choice>
              <mc:Fallback>
                <p:oleObj name="Image" r:id="rId5" imgW="3212640" imgH="2006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9107" y="1558979"/>
                        <a:ext cx="3667588" cy="2290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476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91773" y="216569"/>
            <a:ext cx="4283242" cy="34410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“Desenhos Ambulantes” de Willian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Anastasi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americano, são produzidos enquanto ele se desloca e um lugar para outro, seja à pé ou em veículos como o Metrô, por exemplo. As imagens obtidas não são tomadas por meio da visão, mas sim por meio do movimento e ações estimuladas pelo percurso, portanto grafias abstratas.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31282" y="216569"/>
            <a:ext cx="4231694" cy="30808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Akira </a:t>
            </a:r>
            <a:r>
              <a:rPr lang="fi-FI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Kanayama, artista do japão, também usa o recurso do grafismo ou da garatuja, para produzir suas obras, no entanto, ao invés de usar suas mãos usa aparelhos. Aqui a foto mostra o artista fixando uma obra de 1957, produzida com lata de tinta perfurada e um carrinho de controle remoto.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28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463969"/>
              </p:ext>
            </p:extLst>
          </p:nvPr>
        </p:nvGraphicFramePr>
        <p:xfrm>
          <a:off x="290941" y="3740466"/>
          <a:ext cx="3934692" cy="2731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Image" r:id="rId3" imgW="35555400" imgH="24622200" progId="Photoshop.Image.13">
                  <p:embed/>
                </p:oleObj>
              </mc:Choice>
              <mc:Fallback>
                <p:oleObj name="Image" r:id="rId3" imgW="35555400" imgH="24622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941" y="3740466"/>
                        <a:ext cx="3934692" cy="2731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902552"/>
              </p:ext>
            </p:extLst>
          </p:nvPr>
        </p:nvGraphicFramePr>
        <p:xfrm>
          <a:off x="4724406" y="3436831"/>
          <a:ext cx="4138570" cy="3058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Image" r:id="rId5" imgW="6907680" imgH="5104440" progId="Photoshop.Image.13">
                  <p:embed/>
                </p:oleObj>
              </mc:Choice>
              <mc:Fallback>
                <p:oleObj name="Image" r:id="rId5" imgW="6907680" imgH="51044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4406" y="3436831"/>
                        <a:ext cx="4138570" cy="3058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8434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9"/>
            <a:ext cx="4382158" cy="31916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Saindo dos corpos, entram em cena também aparelhos ou máquinas que passam a atuar como recursos desenhantes mediando a relação entre artistas e apreciadores. Um dos pioneiros deste processo foi Jean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Tinguely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suíço,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inseriu em suas obras, na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década de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1960, o processo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desenhatório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908382" y="216569"/>
            <a:ext cx="4085410" cy="204172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Jamie Newton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leva a proposta de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Tinguely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adiante e cria uma série de objetos cujo processo </a:t>
            </a:r>
            <a:r>
              <a:rPr lang="pt-BR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grafatório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realizado por apropriação e/ou interferência do vento.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29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42" name="Picture 2" descr="TRACES:Jean Tingue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6" y="3408217"/>
            <a:ext cx="4279580" cy="308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ind-driven drawing machine . jamie new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75" y="2158789"/>
            <a:ext cx="2929780" cy="433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596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8"/>
            <a:ext cx="4283242" cy="63920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Enfim, como uma primeira aproximação entre o corpo humano e o processo criador/criatório, seja ele psicomotor ou induzido para e por outros meios, acredito que tenha abordado aspectos gerais e contribuído para estimular muitas reflexões em torno do processo de criação artística. Como sempre digo, meu interesse é expandir o conhecimento sobre Arte Visual e estas publicações têm este fim. Basta olhar para o percurso da Arte Visual na humanidade que muitos temas surgem e se tornam relevantes e levam a muitas reflexões sobre ela, este é um dos principais motivadores deste trabalho.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69832" y="216569"/>
            <a:ext cx="4085410" cy="6278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ideia de que o corpo é o motor da obra não é uma suposição ou uma hipótese, mas sim uma constatação. A proposta foi conduzir este recorte para justificar a pertinência do tema que chamei de Corpos Desenhantes. Ao mesmo tempo, serviu para ampliar o olhar sobre as questões da Arte e de proposições e realizações que, nem sempre, são contempladas nos programas institucionais acadêmicos, pois não se pode esquecer que:</a:t>
            </a:r>
          </a:p>
          <a:p>
            <a:pPr marL="0" indent="0">
              <a:buNone/>
            </a:pPr>
            <a:r>
              <a:rPr lang="pt-BR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arte nada se perde, tudo se cria e tudo se transforma.  </a:t>
            </a:r>
            <a:endParaRPr lang="pt-BR" sz="2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30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70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8"/>
            <a:ext cx="4172406" cy="63781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muito tempo a ideia de Desenho esteve vinculada às habilidades técnicas manuais para a construção de imagens. No entanto, a questão do Desenho não se restringe apenas aos domínios manuais ou às técnicas, instrumentos e materiais utilizados para isto por meio de recursos perceptivos e psicomotores, mas aos domínios cognitivos que possibilitam o desenvolvimento de processos conceptivos e projetivos para criar imagens, circunstâncias e situações. Digo imagens, circunstâncias e situações por entender que o Desenho é muito mais um processo mental </a:t>
            </a:r>
            <a:r>
              <a:rPr lang="pt-BR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propositivo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que artesanal.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69832" y="202714"/>
            <a:ext cx="4242424" cy="63781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Considerando-o como processo propositivo é possível ampliar sua abrangência ou expandir seu campo de ocorrências para abranger tanto a construção de imagens quanto as intervenções, instalações, performances e outras conexões e fronteiras que não se restringem à grafia, superfícies ou à bidimensionalidade. Neste sentido é que me propus a relacionar a ideia de Desenho ao Corpo como um todo, desde sua concepção enquanto raciocínio lógico, intuitivo, imaginário ou processual, cujo fim é existir enquanto manifestação no contexto estético humano.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05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13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313554"/>
            <a:ext cx="4283242" cy="6278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Desenho, neste caso, é o </a:t>
            </a:r>
            <a:r>
              <a:rPr lang="pt-BR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motivador da obra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não apenas o seu fim. Atualmente o conceito de Desenho expandiu de tal maneira que as explicações anteriores se tornaram anacrônicas por não darem conta de sua abrangência. Os potenciais criativos desenvolvidos desde o advento da Modernidade possibilitaram a ampliação dos processos criativos e de criação de tal modo que não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 mais, contemporaneamente, confiná-lo a uma técnica ou como um fim em si mesmo, mas concebê-lo como um processo propositivo capaz de ampliar sua existência e compreensão.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69832" y="313554"/>
            <a:ext cx="4242424" cy="6278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Pensar o Corpo como um ator responsável pelo ato ou processo Desenhante estabelece um ponto de vista diferenciado e reduz a existência matérica do objeto e a transfere para o processo, ao ato criativo enquanto meio interativo tanto no que diz respeito a quem promove ou realiza tal ato quanto a quem participa como apreciador, observador ou coautor na medida em que se torna também parte integrante e integrada </a:t>
            </a:r>
            <a:r>
              <a:rPr lang="pt-BR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 ao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processo. Assim pode-se falar em </a:t>
            </a:r>
            <a:r>
              <a:rPr lang="pt-BR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Corpos Desenhantes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ou seja, um processo estético interativo e associativo de ocorrência.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06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2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9"/>
            <a:ext cx="4283242" cy="64059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 sentido a obra deixa de ser um fim em si mesma e passa a ser um meio ou processo através do qual pode-se atingir ou encontrar sua essência, conteúdo ou significação. Portanto, não é apenas o resultado final que importa, mas sim todo o processo e percurso realizado para propor, desenvolver, interagir, encontrar e dialogar com o contingente de possíveis ou prováveis espectadores. Pode-se dizer que a manifestação em si é a produtora de sentido. Muitas vezes o resultado dos processos se caracterizam como registros, rastros, resíduos, mas nem sempre como coisas ou objetos.    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69832" y="216569"/>
            <a:ext cx="4085410" cy="64059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Intervenções, Ocupações, Instalações, Performances e ocorrências diversas no meio ambiente natural, urbano ou em espaços ou salas confinadas, expositivas ou adaptadas se tornam “obras”. Assim o conceito de “Obra de Arte” também é ampliado de tal modo que, nem sempre, os sistemas de registros visuais ou audiovisuais são capazes de conter, informar, reproduzir ou representar tais situações que só existem, de fato, </a:t>
            </a:r>
            <a:r>
              <a:rPr lang="pt-BR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loco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ou seja, em situação e no local em que ocorreram ou passam a existir. Embora pareça que o Desenho desapareceu, ele simplesmente expandiu.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07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90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47193" y="285844"/>
            <a:ext cx="4297098" cy="6278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Desenho e suas estratégias </a:t>
            </a:r>
            <a:r>
              <a:rPr lang="pt-BR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expressivas.</a:t>
            </a:r>
          </a:p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modo como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Desenho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surgiu também influenciou na maneira como ele foi entendido, portanto, é necessário rever tais condições e condicionantes para compreendê-lo no contexto atual. Originariamente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entendido como traço ou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incisão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uma das primeiras manifestações visuais da humanidade. Ele, juntamente com a Modelagem, a Escultura e a Pintura produziram as primeiras imagens da história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Hoje em dia, mesmo com os avanços tecnológicos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primeiros modos de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realizá-los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ainda estão presentes na expressão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artística.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14412" y="285844"/>
            <a:ext cx="4242424" cy="6278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palavra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Desenho é um substantivo que cobre um amplo espectro de opções que vão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aspectos gráficos desde os grafismos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simples e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elementares, como rabiscos ou garatujas, aos projetos técnicos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complexos e sofisticados como também às proposições conceituais da Arte atual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 termo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latino </a:t>
            </a:r>
            <a:r>
              <a:rPr lang="pt-BR" sz="2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Disegno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refere tanto à capacidade psicomotora de realizar imagens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quanto à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 cognitiva de concebê-las, inventá-las e interpretá-las. Designar, indicar, orientar,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gerir, conceber e estruturar são acepções possíveis da palavra neste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08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62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9"/>
            <a:ext cx="4481074" cy="6278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do Renascimento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Desenho passou a ser entendido e reconhecido como recurso autônomo e também adotado como a base para a produção das demais criações artísticas servindo de esboço ou preparação para as demais manifestações como a Pintura, a Escultura e também como subsídio técnico, geométrico ou projetivo para a Arquitetura. 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 de desenhar ou seja, a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realização do Desenho, é exercido normalmente em superfícies bidimensionais e realizado por meio do contato de algum recurso material seja um instrumento ou ferramenta capaz de deixar marcas e rastros.</a:t>
            </a: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69832" y="216569"/>
            <a:ext cx="4085410" cy="6278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Portanto, tende-se a chamar de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Desenho tanto o processo que o realiza quanto 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que decorre deste processo.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grafias, incisões, traços e linhas resultantes são tidas como imagens ou figuras que podem ou não corresponder ao que se vê no mundo natural ou meio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ambiente, contudo, produzem sentido e significação capazes de interpretação e/ou interação entre as pessoas.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se sabe, de fato, o que motivou ou ser humano a criar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imagens, já que a visão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reconhece uma quantidade imensa de estímulos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luminosos emanados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meio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09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08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8"/>
            <a:ext cx="4283242" cy="63920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luz ao atingir as coisas faz com que as informações ali contidas sejam projetadas para fora delas e a capacidade da visão interpreta tais informações dando-lhes sentido e significação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Reconhecer o ambiente e as coisas que o compõem é uma habilidade essencial para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deslocar-se,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reproduzir tais coisas,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é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atitude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mas sim cultural. A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falta de uma explicação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plausível que justificasse ou explicasse o surgimento das imagens na cultura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 margem à interpretações de caráter simbólico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mágico-ritualísticos que ainda hoje não podem ser explicadas.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572000" y="216569"/>
            <a:ext cx="4283242" cy="63920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termos estruturalistas a realização do Ato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“desenhante”, seja ou não gráfico,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interação ou contato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capaz de deixar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marcas numa superfície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as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retenha, como e porquê tais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marcas são geradas. Para isto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pode-se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olhar para trás, voltar aos primeiros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passos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humanidade para tentar inferir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primeiras imagens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 construídas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tentar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entender como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surgiu o que se chama de Desenho. As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primeiras imagens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podem ter surgido do próprio corpo: o rastro do caminhar, as marcas das mãos impregnadas sobre algo, tais marcas podem ter despertado a possibilidade de usar isto para algum fim.  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10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7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53C574CC-577F-42BD-ADA2-52442687A1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758" y="216568"/>
            <a:ext cx="4283242" cy="63781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medida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o processo de “marcar” superfícies se torna recorrente, pode-se também inferir que isto motivou a produção intencional de tais marcas para criar signos e, por consequência, informações destinadas a integrar o grupo. Talvez daí tenham surgido as imagens e com isto o comportamento de cria-las. Com isto não só as mãos como os materiais usados como instrumentos ou matérias gráficas ou pictóricas passaram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ser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utilizadas para produzir imagens. Assim pedras, galhos, folhas, carvão, argila e outros minerais passam a fazer parte deste tipo de comportamento desde a pré-história.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33F8B692-7217-4736-B714-91805112DE1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69832" y="216569"/>
            <a:ext cx="4085410" cy="63781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Pode-se deduzir que,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muito tempo, a base do Desenho foi o </a:t>
            </a:r>
            <a:r>
              <a:rPr lang="pt-BR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Gesto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ação geradora que traça, dirige e orienta o percurso gráfico deixando marcas no suporte. Tais marcas além de revelarem o material/matéria da qual são feitas, também registram o caminho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percorrido e além disto, podem imitar coisas que vê no seu entorno, fazendo surgir imagens de animais, cenas e até figuras humanas.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 o Gesto Gerador é magicamente mantido e congelado numa superfície </a:t>
            </a:r>
            <a:r>
              <a:rPr lang="pt-B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dando-lhe a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possibilidade de voltar e apreciar tais marcas, imagens, tantas vezes quantas quisesse. </a:t>
            </a:r>
          </a:p>
          <a:p>
            <a:pPr marL="0" indent="0">
              <a:buNone/>
            </a:pP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A8490A-309A-497B-954B-B6AF55B0774F}"/>
              </a:ext>
            </a:extLst>
          </p:cNvPr>
          <p:cNvSpPr txBox="1"/>
          <p:nvPr/>
        </p:nvSpPr>
        <p:spPr>
          <a:xfrm>
            <a:off x="8710570" y="64948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11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53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1429</TotalTime>
  <Words>3704</Words>
  <Application>Microsoft Office PowerPoint</Application>
  <PresentationFormat>Apresentação na tela (4:3)</PresentationFormat>
  <Paragraphs>85</Paragraphs>
  <Slides>28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Tema do Office</vt:lpstr>
      <vt:lpstr>Image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É necessário dizer que também as manifestações artísticas não são produzidas por meio de sistemas codificados, portanto, não podem ser consideradas como linguagens. Uma linguagem pressupõe a existência de um sistema de sinais ou signos para codificação e decodificação de informações, ou seja, alguém emite um sinal que outra pessoa é capaz de entender. Semioticamente um signo é a manifestação sensível/sensória de algo: um significante, capaz de portar sentido ou significado. Uma linguagem é um meio de comunicação entre pares que dominam o mesmo repertório.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Isaac Camargo</dc:creator>
  <cp:lastModifiedBy>Isaac Camargo</cp:lastModifiedBy>
  <cp:revision>147</cp:revision>
  <dcterms:created xsi:type="dcterms:W3CDTF">2020-10-18T17:48:59Z</dcterms:created>
  <dcterms:modified xsi:type="dcterms:W3CDTF">2021-08-09T13:00:39Z</dcterms:modified>
</cp:coreProperties>
</file>